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62" r:id="rId6"/>
    <p:sldId id="263" r:id="rId7"/>
    <p:sldId id="264" r:id="rId8"/>
    <p:sldId id="266" r:id="rId9"/>
    <p:sldId id="269" r:id="rId10"/>
    <p:sldId id="267" r:id="rId11"/>
    <p:sldId id="270" r:id="rId12"/>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558"/>
    <a:srgbClr val="041F4A"/>
    <a:srgbClr val="EEF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01B2AA-3F91-44B3-96D7-0E72AB09DF13}" v="3" dt="2025-11-11T10:01:59.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C041ED2-69AC-4C51-8BCD-0B7D9DE8C602}" type="datetimeFigureOut">
              <a:rPr lang="en-GB" smtClean="0"/>
              <a:t>18/11/2025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FBD6E26-D857-40E4-9417-94D77AB3D216}" type="slidenum">
              <a:rPr lang="en-GB" smtClean="0"/>
              <a:t>‹#›</a:t>
            </a:fld>
            <a:endParaRPr lang="en-GB"/>
          </a:p>
        </p:txBody>
      </p:sp>
    </p:spTree>
    <p:extLst>
      <p:ext uri="{BB962C8B-B14F-4D97-AF65-F5344CB8AC3E}">
        <p14:creationId xmlns:p14="http://schemas.microsoft.com/office/powerpoint/2010/main" val="611417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FBD6E26-D857-40E4-9417-94D77AB3D216}" type="slidenum">
              <a:rPr lang="en-GB" smtClean="0"/>
              <a:t>1</a:t>
            </a:fld>
            <a:endParaRPr lang="en-GB"/>
          </a:p>
        </p:txBody>
      </p:sp>
    </p:spTree>
    <p:extLst>
      <p:ext uri="{BB962C8B-B14F-4D97-AF65-F5344CB8AC3E}">
        <p14:creationId xmlns:p14="http://schemas.microsoft.com/office/powerpoint/2010/main" val="1247984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1874B-B54F-2E9A-64ED-8903ADBDC1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D98F9C7-1154-53B6-0DA2-05F9F5468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6CD6356-3FAD-64EB-7FF6-D909A4A83AF5}"/>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F56BA2F7-9A8F-5DFB-D8C1-A89E686C04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4FAE71-B7AD-93E4-36D0-EABC0B417ED0}"/>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3853276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72878-78E8-5EA2-B479-F868989C422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064CED-0857-115F-D55D-95F5911275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1D86E8-1403-DA4F-AA56-3E60EF5E999D}"/>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F77B249A-7CFD-BA9C-52FD-5DA489D620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C6A401-3381-553A-2054-2F6896DC9D87}"/>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1113373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998CF-85CE-FF10-DE7C-EDF1F01BFF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AC1E89-BE5F-C4AA-251E-23B0BDC581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8D7F39-3C8D-D8D5-73BA-3925E8C6F17A}"/>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67142A91-FE1A-6BE9-9991-AE07C5ECBA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876F83-D392-5582-4328-5993F74C93E3}"/>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3461723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03E35-3055-7447-489B-91A5F72CC1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A99A6B-5A67-E96B-AAFD-D42F384B0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ECE834-66A5-3B59-77B1-23B50F6B2A10}"/>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9CDE31E5-240F-F89F-5681-5A0EB2F71C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600A13-00B3-395A-20AD-A31D91284476}"/>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2191461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756C-638F-2D6E-EF6B-F4C6A4CFB7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8E4B3A-6157-9D5F-E861-3143BFCB2E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6C9E80-1047-F018-4877-69CA70CB48A6}"/>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79A5A443-C1F7-8A59-9FD0-D242FB1BC3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2B708B-2E7C-E917-3D4B-BB8E0D27BBE5}"/>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3350415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0244-12B4-2C47-6076-C901B9B02ED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260323-5776-1648-C86C-A124A4B9A8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163C95F-A0EB-D6C6-D78A-D4E874E583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6A03FC-C5BD-78EB-C97C-76F7FBED36DC}"/>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6" name="Footer Placeholder 5">
            <a:extLst>
              <a:ext uri="{FF2B5EF4-FFF2-40B4-BE49-F238E27FC236}">
                <a16:creationId xmlns:a16="http://schemas.microsoft.com/office/drawing/2014/main" id="{56B11C15-AA3A-3999-252D-67E7F7B4F9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2BFE41-C23C-4EC6-D45D-2102F40AD448}"/>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812235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4CAD3-A3F7-550E-CF47-984322E3ADA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833C49-8EB9-96A9-95D6-FD731C33CE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41B9D4-16A2-6E83-5D6E-6D1D893F85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C32FA70-AF89-BF68-C454-7D4AC4F7D9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D9B8F4-C190-6A6E-3101-02A98B79CC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0616B3-3DFE-369A-1482-18DDAD321B6A}"/>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8" name="Footer Placeholder 7">
            <a:extLst>
              <a:ext uri="{FF2B5EF4-FFF2-40B4-BE49-F238E27FC236}">
                <a16:creationId xmlns:a16="http://schemas.microsoft.com/office/drawing/2014/main" id="{E98F20D5-628C-18ED-A904-5F1068C1414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67E474-84C9-6D0E-B4B0-2F584231146E}"/>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223841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357E-660F-D00E-30C2-B5956AA0D97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7467F57-0F4D-2145-0991-0F52894EC425}"/>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4" name="Footer Placeholder 3">
            <a:extLst>
              <a:ext uri="{FF2B5EF4-FFF2-40B4-BE49-F238E27FC236}">
                <a16:creationId xmlns:a16="http://schemas.microsoft.com/office/drawing/2014/main" id="{9501DB1F-4F50-C4B4-0B42-6C5F21BDC82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806B4C-0434-4599-637F-163AB8E990C7}"/>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142952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18FE79-1B82-50A6-1133-10376D922759}"/>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3" name="Footer Placeholder 2">
            <a:extLst>
              <a:ext uri="{FF2B5EF4-FFF2-40B4-BE49-F238E27FC236}">
                <a16:creationId xmlns:a16="http://schemas.microsoft.com/office/drawing/2014/main" id="{AA27F68D-0183-57F9-CBD8-7B89608E028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A53D380-52DF-71CF-133B-7C73D3DF2D09}"/>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389896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87773-3748-8474-C907-FD671753AA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9A77690-03D0-F80F-B81F-34B14E0613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6D1AB48-5DFB-D7D0-3461-E3CAC2B51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C5B50C-901C-0904-CAD3-1EAC4438B998}"/>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6" name="Footer Placeholder 5">
            <a:extLst>
              <a:ext uri="{FF2B5EF4-FFF2-40B4-BE49-F238E27FC236}">
                <a16:creationId xmlns:a16="http://schemas.microsoft.com/office/drawing/2014/main" id="{1736E7CB-13E1-CAA5-65A1-68F22BFD74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BFA1C6-98DE-CCDB-AF09-BA6CA2DE785F}"/>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1155565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C5B50-6596-C747-908D-620145388A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4547C29-B30E-6255-128A-573A7B4BF6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E3DE8BE-E8BE-B8E4-5153-7A04B528A7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0D32BD-B313-D6A4-BDE6-A3E9DDF1ED70}"/>
              </a:ext>
            </a:extLst>
          </p:cNvPr>
          <p:cNvSpPr>
            <a:spLocks noGrp="1"/>
          </p:cNvSpPr>
          <p:nvPr>
            <p:ph type="dt" sz="half" idx="10"/>
          </p:nvPr>
        </p:nvSpPr>
        <p:spPr/>
        <p:txBody>
          <a:bodyPr/>
          <a:lstStyle/>
          <a:p>
            <a:fld id="{51E9EEC5-03E5-45F8-8CA4-7AE5DBAE29D6}" type="datetimeFigureOut">
              <a:rPr lang="en-GB" smtClean="0"/>
              <a:t>18/11/2025</a:t>
            </a:fld>
            <a:endParaRPr lang="en-GB"/>
          </a:p>
        </p:txBody>
      </p:sp>
      <p:sp>
        <p:nvSpPr>
          <p:cNvPr id="6" name="Footer Placeholder 5">
            <a:extLst>
              <a:ext uri="{FF2B5EF4-FFF2-40B4-BE49-F238E27FC236}">
                <a16:creationId xmlns:a16="http://schemas.microsoft.com/office/drawing/2014/main" id="{B931E5A1-AB69-9CDD-FD8B-98F8C5DFB2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3B2C99-6B6F-E9FD-8299-95D4556EEA8F}"/>
              </a:ext>
            </a:extLst>
          </p:cNvPr>
          <p:cNvSpPr>
            <a:spLocks noGrp="1"/>
          </p:cNvSpPr>
          <p:nvPr>
            <p:ph type="sldNum" sz="quarter" idx="12"/>
          </p:nvPr>
        </p:nvSpPr>
        <p:spPr/>
        <p:txBody>
          <a:bodyPr/>
          <a:lstStyle/>
          <a:p>
            <a:fld id="{AE14E575-9645-4539-ACF6-7F86CC4055CC}" type="slidenum">
              <a:rPr lang="en-GB" smtClean="0"/>
              <a:t>‹#›</a:t>
            </a:fld>
            <a:endParaRPr lang="en-GB"/>
          </a:p>
        </p:txBody>
      </p:sp>
    </p:spTree>
    <p:extLst>
      <p:ext uri="{BB962C8B-B14F-4D97-AF65-F5344CB8AC3E}">
        <p14:creationId xmlns:p14="http://schemas.microsoft.com/office/powerpoint/2010/main" val="2697792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814EFB-8C66-98D2-FB29-517F85B936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34581D-97A2-CCD9-D39E-24E4AE5E8C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9FAE9F-4DC5-3C28-42D0-866268E018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9EEC5-03E5-45F8-8CA4-7AE5DBAE29D6}" type="datetimeFigureOut">
              <a:rPr lang="en-GB" smtClean="0"/>
              <a:t>18/11/2025</a:t>
            </a:fld>
            <a:endParaRPr lang="en-GB"/>
          </a:p>
        </p:txBody>
      </p:sp>
      <p:sp>
        <p:nvSpPr>
          <p:cNvPr id="5" name="Footer Placeholder 4">
            <a:extLst>
              <a:ext uri="{FF2B5EF4-FFF2-40B4-BE49-F238E27FC236}">
                <a16:creationId xmlns:a16="http://schemas.microsoft.com/office/drawing/2014/main" id="{AAAE5ECF-2D33-07F6-6100-B25D105BB1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893C4EB-B5B8-3964-680B-69432CDE21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4E575-9645-4539-ACF6-7F86CC4055CC}" type="slidenum">
              <a:rPr lang="en-GB" smtClean="0"/>
              <a:t>‹#›</a:t>
            </a:fld>
            <a:endParaRPr lang="en-GB"/>
          </a:p>
        </p:txBody>
      </p:sp>
    </p:spTree>
    <p:extLst>
      <p:ext uri="{BB962C8B-B14F-4D97-AF65-F5344CB8AC3E}">
        <p14:creationId xmlns:p14="http://schemas.microsoft.com/office/powerpoint/2010/main" val="186145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49757B-7D14-B7EB-3ED6-FBCA1771E3E8}"/>
              </a:ext>
            </a:extLst>
          </p:cNvPr>
          <p:cNvSpPr>
            <a:spLocks noGrp="1"/>
          </p:cNvSpPr>
          <p:nvPr>
            <p:ph type="ctrTitle"/>
          </p:nvPr>
        </p:nvSpPr>
        <p:spPr/>
        <p:txBody>
          <a:bodyPr/>
          <a:lstStyle/>
          <a:p>
            <a:r>
              <a:rPr lang="en-GB">
                <a:ea typeface="Calibri Light"/>
                <a:cs typeface="Calibri Light"/>
              </a:rPr>
              <a:t>Get Set Goal</a:t>
            </a:r>
            <a:endParaRPr lang="en-GB"/>
          </a:p>
        </p:txBody>
      </p:sp>
      <p:pic>
        <p:nvPicPr>
          <p:cNvPr id="5" name="Recorded Sound">
            <a:hlinkClick r:id="" action="ppaction://media"/>
            <a:extLst>
              <a:ext uri="{FF2B5EF4-FFF2-40B4-BE49-F238E27FC236}">
                <a16:creationId xmlns:a16="http://schemas.microsoft.com/office/drawing/2014/main" id="{0392A8A4-EEE0-A490-5FB6-9EC7F7B8DE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24000" y="5119914"/>
            <a:ext cx="406400" cy="406400"/>
          </a:xfrm>
          <a:prstGeom prst="rect">
            <a:avLst/>
          </a:prstGeom>
        </p:spPr>
      </p:pic>
    </p:spTree>
    <p:extLst>
      <p:ext uri="{BB962C8B-B14F-4D97-AF65-F5344CB8AC3E}">
        <p14:creationId xmlns:p14="http://schemas.microsoft.com/office/powerpoint/2010/main" val="2879333541"/>
      </p:ext>
    </p:extLst>
  </p:cSld>
  <p:clrMapOvr>
    <a:masterClrMapping/>
  </p:clrMapOvr>
  <mc:AlternateContent xmlns:mc="http://schemas.openxmlformats.org/markup-compatibility/2006" xmlns:p14="http://schemas.microsoft.com/office/powerpoint/2010/main">
    <mc:Choice Requires="p14">
      <p:transition spd="slow" p14:dur="2000" advTm="8733"/>
    </mc:Choice>
    <mc:Fallback xmlns="">
      <p:transition spd="slow" advTm="8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nerated image">
            <a:extLst>
              <a:ext uri="{FF2B5EF4-FFF2-40B4-BE49-F238E27FC236}">
                <a16:creationId xmlns:a16="http://schemas.microsoft.com/office/drawing/2014/main" id="{EDC3D7CC-92CD-85DE-6256-D2D908010258}"/>
              </a:ext>
            </a:extLst>
          </p:cNvPr>
          <p:cNvPicPr>
            <a:picLocks noChangeAspect="1"/>
          </p:cNvPicPr>
          <p:nvPr/>
        </p:nvPicPr>
        <p:blipFill>
          <a:blip r:embed="rId4"/>
          <a:srcRect r="1307" b="195"/>
          <a:stretch>
            <a:fillRect/>
          </a:stretch>
        </p:blipFill>
        <p:spPr>
          <a:xfrm>
            <a:off x="1250673" y="231912"/>
            <a:ext cx="8343284" cy="5632197"/>
          </a:xfrm>
          <a:prstGeom prst="rect">
            <a:avLst/>
          </a:prstGeom>
        </p:spPr>
      </p:pic>
      <p:pic>
        <p:nvPicPr>
          <p:cNvPr id="19" name="Recorded Sound">
            <a:hlinkClick r:id="" action="ppaction://media"/>
            <a:extLst>
              <a:ext uri="{FF2B5EF4-FFF2-40B4-BE49-F238E27FC236}">
                <a16:creationId xmlns:a16="http://schemas.microsoft.com/office/drawing/2014/main" id="{9CE74A2F-A8CF-C135-6564-10DE5BF2A5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06594" y="664845"/>
            <a:ext cx="487363" cy="487363"/>
          </a:xfrm>
          <a:prstGeom prst="rect">
            <a:avLst/>
          </a:prstGeom>
        </p:spPr>
      </p:pic>
    </p:spTree>
    <p:extLst>
      <p:ext uri="{BB962C8B-B14F-4D97-AF65-F5344CB8AC3E}">
        <p14:creationId xmlns:p14="http://schemas.microsoft.com/office/powerpoint/2010/main" val="2710696035"/>
      </p:ext>
    </p:extLst>
  </p:cSld>
  <p:clrMapOvr>
    <a:masterClrMapping/>
  </p:clrMapOvr>
  <mc:AlternateContent xmlns:mc="http://schemas.openxmlformats.org/markup-compatibility/2006" xmlns:p14="http://schemas.microsoft.com/office/powerpoint/2010/main">
    <mc:Choice Requires="p14">
      <p:transition spd="slow" p14:dur="2000" advTm="2241"/>
    </mc:Choice>
    <mc:Fallback xmlns="">
      <p:transition spd="slow" advTm="2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4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72773F-E94B-3349-E20F-F2161EE123AA}"/>
              </a:ext>
            </a:extLst>
          </p:cNvPr>
          <p:cNvSpPr txBox="1"/>
          <p:nvPr/>
        </p:nvSpPr>
        <p:spPr>
          <a:xfrm>
            <a:off x="242045" y="82800"/>
            <a:ext cx="92494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a:ea typeface="Calibri"/>
                <a:cs typeface="Calibri"/>
              </a:rPr>
              <a:t>What does Get Set Goal offer</a:t>
            </a:r>
          </a:p>
        </p:txBody>
      </p:sp>
      <p:pic>
        <p:nvPicPr>
          <p:cNvPr id="4" name="Picture 3" descr="Generated image">
            <a:extLst>
              <a:ext uri="{FF2B5EF4-FFF2-40B4-BE49-F238E27FC236}">
                <a16:creationId xmlns:a16="http://schemas.microsoft.com/office/drawing/2014/main" id="{A5DDE281-F778-604E-5155-3C7E6F656FDB}"/>
              </a:ext>
            </a:extLst>
          </p:cNvPr>
          <p:cNvPicPr>
            <a:picLocks noChangeAspect="1"/>
          </p:cNvPicPr>
          <p:nvPr/>
        </p:nvPicPr>
        <p:blipFill>
          <a:blip r:embed="rId4"/>
          <a:stretch>
            <a:fillRect/>
          </a:stretch>
        </p:blipFill>
        <p:spPr>
          <a:xfrm>
            <a:off x="2487448" y="726965"/>
            <a:ext cx="5526689" cy="5850760"/>
          </a:xfrm>
          <a:prstGeom prst="rect">
            <a:avLst/>
          </a:prstGeom>
        </p:spPr>
      </p:pic>
      <p:pic>
        <p:nvPicPr>
          <p:cNvPr id="7" name="Recorded Sound">
            <a:hlinkClick r:id="" action="ppaction://media"/>
            <a:extLst>
              <a:ext uri="{FF2B5EF4-FFF2-40B4-BE49-F238E27FC236}">
                <a16:creationId xmlns:a16="http://schemas.microsoft.com/office/drawing/2014/main" id="{30CB84AD-B76E-C996-7BD7-861E699198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77325" y="726965"/>
            <a:ext cx="487363" cy="487363"/>
          </a:xfrm>
          <a:prstGeom prst="rect">
            <a:avLst/>
          </a:prstGeom>
        </p:spPr>
      </p:pic>
    </p:spTree>
    <p:extLst>
      <p:ext uri="{BB962C8B-B14F-4D97-AF65-F5344CB8AC3E}">
        <p14:creationId xmlns:p14="http://schemas.microsoft.com/office/powerpoint/2010/main" val="3814755297"/>
      </p:ext>
    </p:extLst>
  </p:cSld>
  <p:clrMapOvr>
    <a:masterClrMapping/>
  </p:clrMapOvr>
  <mc:AlternateContent xmlns:mc="http://schemas.openxmlformats.org/markup-compatibility/2006" xmlns:p14="http://schemas.microsoft.com/office/powerpoint/2010/main">
    <mc:Choice Requires="p14">
      <p:transition spd="slow" p14:dur="2000" advTm="60690"/>
    </mc:Choice>
    <mc:Fallback xmlns="">
      <p:transition spd="slow" advTm="60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2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1BB9C7A-511D-1BA0-2EBD-11EC041EBA67}"/>
              </a:ext>
            </a:extLst>
          </p:cNvPr>
          <p:cNvSpPr txBox="1"/>
          <p:nvPr/>
        </p:nvSpPr>
        <p:spPr>
          <a:xfrm>
            <a:off x="228599" y="193988"/>
            <a:ext cx="6536267" cy="5632311"/>
          </a:xfrm>
          <a:prstGeom prst="rect">
            <a:avLst/>
          </a:prstGeom>
          <a:noFill/>
        </p:spPr>
        <p:txBody>
          <a:bodyPr wrap="square">
            <a:spAutoFit/>
          </a:bodyPr>
          <a:lstStyle/>
          <a:p>
            <a:endParaRPr lang="en-GB" dirty="0"/>
          </a:p>
          <a:p>
            <a:r>
              <a:rPr lang="en-GB" dirty="0"/>
              <a:t>•A Different Learning Environment</a:t>
            </a:r>
          </a:p>
          <a:p>
            <a:r>
              <a:rPr lang="en-GB" dirty="0"/>
              <a:t>Students are given opportunities to practice skills outside hospital settings, working directly in the community with diverse groups of people.</a:t>
            </a:r>
          </a:p>
          <a:p>
            <a:endParaRPr lang="en-GB" dirty="0"/>
          </a:p>
          <a:p>
            <a:r>
              <a:rPr lang="en-GB" dirty="0"/>
              <a:t>•Student Supported Services &amp; Empowerment</a:t>
            </a:r>
          </a:p>
          <a:p>
            <a:r>
              <a:rPr lang="en-GB" dirty="0"/>
              <a:t>GSG gives students the chance to take the lead in health checks, workshops and one-to-one sessions – not just observing but actively engaging and educating. </a:t>
            </a:r>
          </a:p>
          <a:p>
            <a:endParaRPr lang="en-GB" dirty="0"/>
          </a:p>
          <a:p>
            <a:r>
              <a:rPr lang="en-GB" dirty="0"/>
              <a:t>•Holistic &amp; Preventative Care</a:t>
            </a:r>
          </a:p>
          <a:p>
            <a:r>
              <a:rPr lang="en-GB" dirty="0"/>
              <a:t>The service focuses on early detection, health promotion and lifestyle changes that can prevent serious conditions, such as cardiovascular disease from developing. </a:t>
            </a:r>
          </a:p>
          <a:p>
            <a:endParaRPr lang="en-GB" dirty="0"/>
          </a:p>
          <a:p>
            <a:r>
              <a:rPr lang="en-GB" dirty="0"/>
              <a:t>•Bridging the Gap</a:t>
            </a:r>
          </a:p>
          <a:p>
            <a:r>
              <a:rPr lang="en-GB" dirty="0"/>
              <a:t>By linking theory to practice, GSG supports students in building confidence, applying knowledge and seeing firsthand the positive impact of healthcare in real-life settings. </a:t>
            </a:r>
          </a:p>
        </p:txBody>
      </p:sp>
      <p:pic>
        <p:nvPicPr>
          <p:cNvPr id="3" name="Recorded Sound">
            <a:hlinkClick r:id="" action="ppaction://media"/>
            <a:extLst>
              <a:ext uri="{FF2B5EF4-FFF2-40B4-BE49-F238E27FC236}">
                <a16:creationId xmlns:a16="http://schemas.microsoft.com/office/drawing/2014/main" id="{4FAFE21D-2AED-D95A-7435-5C1DEE67C43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57771" y="389551"/>
            <a:ext cx="406400" cy="406400"/>
          </a:xfrm>
          <a:prstGeom prst="rect">
            <a:avLst/>
          </a:prstGeom>
        </p:spPr>
      </p:pic>
      <p:grpSp>
        <p:nvGrpSpPr>
          <p:cNvPr id="6" name="Group 5">
            <a:extLst>
              <a:ext uri="{FF2B5EF4-FFF2-40B4-BE49-F238E27FC236}">
                <a16:creationId xmlns:a16="http://schemas.microsoft.com/office/drawing/2014/main" id="{465183CC-D0E2-756D-A893-2C619803A4C4}"/>
              </a:ext>
            </a:extLst>
          </p:cNvPr>
          <p:cNvGrpSpPr/>
          <p:nvPr/>
        </p:nvGrpSpPr>
        <p:grpSpPr>
          <a:xfrm>
            <a:off x="6856209" y="1144461"/>
            <a:ext cx="3369735" cy="4917588"/>
            <a:chOff x="6856209" y="1144461"/>
            <a:chExt cx="3369735" cy="4917588"/>
          </a:xfrm>
        </p:grpSpPr>
        <p:pic>
          <p:nvPicPr>
            <p:cNvPr id="17" name="Picture 16">
              <a:extLst>
                <a:ext uri="{FF2B5EF4-FFF2-40B4-BE49-F238E27FC236}">
                  <a16:creationId xmlns:a16="http://schemas.microsoft.com/office/drawing/2014/main" id="{17C790F0-1193-398D-E31F-A447B76DBE14}"/>
                </a:ext>
              </a:extLst>
            </p:cNvPr>
            <p:cNvPicPr>
              <a:picLocks noChangeAspect="1"/>
            </p:cNvPicPr>
            <p:nvPr/>
          </p:nvPicPr>
          <p:blipFill>
            <a:blip r:embed="rId5"/>
            <a:stretch>
              <a:fillRect/>
            </a:stretch>
          </p:blipFill>
          <p:spPr>
            <a:xfrm>
              <a:off x="6856209" y="1144461"/>
              <a:ext cx="3278392" cy="4917588"/>
            </a:xfrm>
            <a:prstGeom prst="rect">
              <a:avLst/>
            </a:prstGeom>
          </p:spPr>
        </p:pic>
        <p:sp>
          <p:nvSpPr>
            <p:cNvPr id="2" name="Rectangle 1">
              <a:extLst>
                <a:ext uri="{FF2B5EF4-FFF2-40B4-BE49-F238E27FC236}">
                  <a16:creationId xmlns:a16="http://schemas.microsoft.com/office/drawing/2014/main" id="{5751CBB9-7C85-B97B-F173-610BB0AAD1C2}"/>
                </a:ext>
              </a:extLst>
            </p:cNvPr>
            <p:cNvSpPr/>
            <p:nvPr/>
          </p:nvSpPr>
          <p:spPr>
            <a:xfrm>
              <a:off x="8495405" y="1991360"/>
              <a:ext cx="1356360" cy="381000"/>
            </a:xfrm>
            <a:prstGeom prst="rect">
              <a:avLst/>
            </a:prstGeom>
            <a:solidFill>
              <a:srgbClr val="EEF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E5F05D4-7A27-4A4B-C889-A67E20653C59}"/>
                </a:ext>
              </a:extLst>
            </p:cNvPr>
            <p:cNvSpPr txBox="1"/>
            <p:nvPr/>
          </p:nvSpPr>
          <p:spPr>
            <a:xfrm>
              <a:off x="8455007" y="1935638"/>
              <a:ext cx="1770937" cy="492443"/>
            </a:xfrm>
            <a:prstGeom prst="rect">
              <a:avLst/>
            </a:prstGeom>
            <a:noFill/>
          </p:spPr>
          <p:txBody>
            <a:bodyPr wrap="square" rtlCol="0">
              <a:spAutoFit/>
            </a:bodyPr>
            <a:lstStyle/>
            <a:p>
              <a:r>
                <a:rPr lang="en-GB" sz="2600" b="1" dirty="0">
                  <a:solidFill>
                    <a:srgbClr val="052558"/>
                  </a:solidFill>
                </a:rPr>
                <a:t>Supported</a:t>
              </a:r>
            </a:p>
          </p:txBody>
        </p:sp>
      </p:grpSp>
    </p:spTree>
    <p:extLst>
      <p:ext uri="{BB962C8B-B14F-4D97-AF65-F5344CB8AC3E}">
        <p14:creationId xmlns:p14="http://schemas.microsoft.com/office/powerpoint/2010/main" val="1790690160"/>
      </p:ext>
    </p:extLst>
  </p:cSld>
  <p:clrMapOvr>
    <a:masterClrMapping/>
  </p:clrMapOvr>
  <mc:AlternateContent xmlns:mc="http://schemas.openxmlformats.org/markup-compatibility/2006" xmlns:p14="http://schemas.microsoft.com/office/powerpoint/2010/main">
    <mc:Choice Requires="p14">
      <p:transition spd="slow" p14:dur="2000" advTm="38352"/>
    </mc:Choice>
    <mc:Fallback xmlns="">
      <p:transition spd="slow" advTm="38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1BE4C0-D1BA-6289-EE6F-CDBA3F383F59}"/>
              </a:ext>
            </a:extLst>
          </p:cNvPr>
          <p:cNvSpPr txBox="1"/>
          <p:nvPr/>
        </p:nvSpPr>
        <p:spPr>
          <a:xfrm>
            <a:off x="88260" y="5428"/>
            <a:ext cx="906740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a:ea typeface="Calibri"/>
                <a:cs typeface="Calibri"/>
              </a:rPr>
              <a:t>Skills developed by students</a:t>
            </a:r>
            <a:endParaRPr lang="en-GB" sz="4000"/>
          </a:p>
        </p:txBody>
      </p:sp>
      <p:pic>
        <p:nvPicPr>
          <p:cNvPr id="3" name="Picture 2" descr="A diagram of skills developed by students&#10;&#10;AI-generated content may be incorrect.">
            <a:extLst>
              <a:ext uri="{FF2B5EF4-FFF2-40B4-BE49-F238E27FC236}">
                <a16:creationId xmlns:a16="http://schemas.microsoft.com/office/drawing/2014/main" id="{8496D1C0-6C18-D576-5EB5-2EA0DA67C7CB}"/>
              </a:ext>
            </a:extLst>
          </p:cNvPr>
          <p:cNvPicPr>
            <a:picLocks noChangeAspect="1"/>
          </p:cNvPicPr>
          <p:nvPr/>
        </p:nvPicPr>
        <p:blipFill>
          <a:blip r:embed="rId4"/>
          <a:stretch>
            <a:fillRect/>
          </a:stretch>
        </p:blipFill>
        <p:spPr>
          <a:xfrm>
            <a:off x="7038283" y="1238802"/>
            <a:ext cx="4991378" cy="4865896"/>
          </a:xfrm>
          <a:prstGeom prst="rect">
            <a:avLst/>
          </a:prstGeom>
        </p:spPr>
      </p:pic>
      <p:sp>
        <p:nvSpPr>
          <p:cNvPr id="4" name="TextBox 3">
            <a:extLst>
              <a:ext uri="{FF2B5EF4-FFF2-40B4-BE49-F238E27FC236}">
                <a16:creationId xmlns:a16="http://schemas.microsoft.com/office/drawing/2014/main" id="{669FE938-D11E-98FD-CA61-23884C0A4E2A}"/>
              </a:ext>
            </a:extLst>
          </p:cNvPr>
          <p:cNvSpPr txBox="1"/>
          <p:nvPr/>
        </p:nvSpPr>
        <p:spPr>
          <a:xfrm>
            <a:off x="85784" y="754195"/>
            <a:ext cx="7118934"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rPr>
              <a:t>Through </a:t>
            </a:r>
            <a:r>
              <a:rPr lang="en-GB" b="1">
                <a:ea typeface="+mn-lt"/>
                <a:cs typeface="+mn-lt"/>
              </a:rPr>
              <a:t>Get Set Goal (GSG)</a:t>
            </a:r>
            <a:r>
              <a:rPr lang="en-GB">
                <a:ea typeface="+mn-lt"/>
                <a:cs typeface="+mn-lt"/>
              </a:rPr>
              <a:t>, students develop a wide range </a:t>
            </a:r>
            <a:endParaRPr lang="en-US">
              <a:ea typeface="+mn-lt"/>
              <a:cs typeface="+mn-lt"/>
            </a:endParaRPr>
          </a:p>
          <a:p>
            <a:r>
              <a:rPr lang="en-GB">
                <a:ea typeface="+mn-lt"/>
                <a:cs typeface="+mn-lt"/>
              </a:rPr>
              <a:t>of skills that prepare them for future professional practice:</a:t>
            </a:r>
            <a:endParaRPr lang="en-US">
              <a:ea typeface="Calibri"/>
              <a:cs typeface="Calibri"/>
            </a:endParaRPr>
          </a:p>
          <a:p>
            <a:pPr marL="285750" indent="-285750">
              <a:buFont typeface="Arial"/>
              <a:buChar char="•"/>
            </a:pPr>
            <a:r>
              <a:rPr lang="en-GB" b="1">
                <a:ea typeface="+mn-lt"/>
                <a:cs typeface="+mn-lt"/>
              </a:rPr>
              <a:t>Clinical Skills</a:t>
            </a:r>
            <a:endParaRPr lang="en-GB"/>
          </a:p>
          <a:p>
            <a:pPr marL="742950" lvl="1" indent="-285750">
              <a:buFont typeface="Arial"/>
              <a:buChar char="•"/>
            </a:pPr>
            <a:r>
              <a:rPr lang="en-GB">
                <a:ea typeface="+mn-lt"/>
                <a:cs typeface="+mn-lt"/>
              </a:rPr>
              <a:t>Manual blood pressure, heart rate, respiratory rate, oxygen saturation</a:t>
            </a:r>
            <a:endParaRPr lang="en-GB"/>
          </a:p>
          <a:p>
            <a:pPr marL="742950" lvl="1" indent="-285750">
              <a:buFont typeface="Arial"/>
              <a:buChar char="•"/>
            </a:pPr>
            <a:r>
              <a:rPr lang="en-GB">
                <a:ea typeface="+mn-lt"/>
                <a:cs typeface="+mn-lt"/>
              </a:rPr>
              <a:t>Applying knowledge in real-world community settings</a:t>
            </a:r>
            <a:endParaRPr lang="en-GB"/>
          </a:p>
          <a:p>
            <a:pPr marL="285750" indent="-285750">
              <a:buFont typeface="Arial"/>
              <a:buChar char="•"/>
            </a:pPr>
            <a:r>
              <a:rPr lang="en-GB" b="1">
                <a:ea typeface="+mn-lt"/>
                <a:cs typeface="+mn-lt"/>
              </a:rPr>
              <a:t>Communication Skills</a:t>
            </a:r>
            <a:endParaRPr lang="en-GB"/>
          </a:p>
          <a:p>
            <a:pPr marL="742950" lvl="1" indent="-285750">
              <a:buFont typeface="Arial"/>
              <a:buChar char="•"/>
            </a:pPr>
            <a:r>
              <a:rPr lang="en-GB">
                <a:ea typeface="+mn-lt"/>
                <a:cs typeface="+mn-lt"/>
              </a:rPr>
              <a:t>Active listening and motivational interviewing</a:t>
            </a:r>
            <a:endParaRPr lang="en-GB"/>
          </a:p>
          <a:p>
            <a:pPr marL="742950" lvl="1" indent="-285750">
              <a:buFont typeface="Arial"/>
              <a:buChar char="•"/>
            </a:pPr>
            <a:r>
              <a:rPr lang="en-GB">
                <a:ea typeface="+mn-lt"/>
                <a:cs typeface="+mn-lt"/>
              </a:rPr>
              <a:t>Clear and supportive communication with members of the public</a:t>
            </a:r>
            <a:endParaRPr lang="en-GB"/>
          </a:p>
          <a:p>
            <a:pPr marL="285750" indent="-285750">
              <a:buFont typeface="Arial"/>
              <a:buChar char="•"/>
            </a:pPr>
            <a:r>
              <a:rPr lang="en-GB" b="1">
                <a:ea typeface="+mn-lt"/>
                <a:cs typeface="+mn-lt"/>
              </a:rPr>
              <a:t>Leadership &amp; Confidence</a:t>
            </a:r>
            <a:endParaRPr lang="en-GB"/>
          </a:p>
          <a:p>
            <a:pPr marL="742950" lvl="1" indent="-285750">
              <a:buFont typeface="Arial"/>
              <a:buChar char="•"/>
            </a:pPr>
            <a:r>
              <a:rPr lang="en-GB">
                <a:ea typeface="+mn-lt"/>
                <a:cs typeface="+mn-lt"/>
              </a:rPr>
              <a:t>Leading workshops and public presentations</a:t>
            </a:r>
            <a:endParaRPr lang="en-GB"/>
          </a:p>
          <a:p>
            <a:pPr marL="742950" lvl="1" indent="-285750">
              <a:buFont typeface="Arial"/>
              <a:buChar char="•"/>
            </a:pPr>
            <a:r>
              <a:rPr lang="en-GB">
                <a:ea typeface="+mn-lt"/>
                <a:cs typeface="+mn-lt"/>
              </a:rPr>
              <a:t>Building self-assurance in professional environments</a:t>
            </a:r>
            <a:endParaRPr lang="en-GB"/>
          </a:p>
          <a:p>
            <a:pPr marL="285750" indent="-285750">
              <a:buFont typeface="Arial"/>
              <a:buChar char="•"/>
            </a:pPr>
            <a:r>
              <a:rPr lang="en-GB" b="1">
                <a:ea typeface="+mn-lt"/>
                <a:cs typeface="+mn-lt"/>
              </a:rPr>
              <a:t>Teamwork &amp; Collaboration</a:t>
            </a:r>
            <a:endParaRPr lang="en-GB"/>
          </a:p>
          <a:p>
            <a:pPr marL="742950" lvl="1" indent="-285750">
              <a:buFont typeface="Arial"/>
              <a:buChar char="•"/>
            </a:pPr>
            <a:r>
              <a:rPr lang="en-GB">
                <a:ea typeface="+mn-lt"/>
                <a:cs typeface="+mn-lt"/>
              </a:rPr>
              <a:t>Working effectively with peers, staff, and community members</a:t>
            </a:r>
            <a:endParaRPr lang="en-GB"/>
          </a:p>
          <a:p>
            <a:pPr marL="742950" lvl="1" indent="-285750">
              <a:buFont typeface="Arial"/>
              <a:buChar char="•"/>
            </a:pPr>
            <a:r>
              <a:rPr lang="en-GB">
                <a:ea typeface="+mn-lt"/>
                <a:cs typeface="+mn-lt"/>
              </a:rPr>
              <a:t>Sharing ideas and responsibilities</a:t>
            </a:r>
            <a:endParaRPr lang="en-GB"/>
          </a:p>
          <a:p>
            <a:pPr marL="285750" indent="-285750">
              <a:buFont typeface="Arial"/>
              <a:buChar char="•"/>
            </a:pPr>
            <a:r>
              <a:rPr lang="en-GB" b="1">
                <a:ea typeface="+mn-lt"/>
                <a:cs typeface="+mn-lt"/>
              </a:rPr>
              <a:t>Personal &amp; Professional Growth</a:t>
            </a:r>
            <a:endParaRPr lang="en-GB"/>
          </a:p>
          <a:p>
            <a:pPr marL="742950" lvl="1" indent="-285750">
              <a:buFont typeface="Arial"/>
              <a:buChar char="•"/>
            </a:pPr>
            <a:r>
              <a:rPr lang="en-GB">
                <a:ea typeface="+mn-lt"/>
                <a:cs typeface="+mn-lt"/>
              </a:rPr>
              <a:t>Developing empathy, resilience, and adaptability</a:t>
            </a:r>
            <a:endParaRPr lang="en-GB"/>
          </a:p>
          <a:p>
            <a:pPr marL="742950" lvl="1" indent="-285750">
              <a:buFont typeface="Arial"/>
              <a:buChar char="•"/>
            </a:pPr>
            <a:r>
              <a:rPr lang="en-GB">
                <a:ea typeface="+mn-lt"/>
                <a:cs typeface="+mn-lt"/>
              </a:rPr>
              <a:t>Strengthening problem-solving and critical thinking</a:t>
            </a:r>
            <a:endParaRPr lang="en-GB"/>
          </a:p>
          <a:p>
            <a:pPr algn="l"/>
            <a:endParaRPr lang="en-GB">
              <a:ea typeface="Calibri"/>
              <a:cs typeface="Calibri"/>
            </a:endParaRPr>
          </a:p>
        </p:txBody>
      </p:sp>
      <p:pic>
        <p:nvPicPr>
          <p:cNvPr id="10" name="Audio 9">
            <a:hlinkClick r:id="" action="ppaction://media"/>
            <a:extLst>
              <a:ext uri="{FF2B5EF4-FFF2-40B4-BE49-F238E27FC236}">
                <a16:creationId xmlns:a16="http://schemas.microsoft.com/office/drawing/2014/main" id="{513834D1-32A6-E280-90DB-989C19A26E0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7715504" y="-315386"/>
            <a:ext cx="2057400" cy="2057400"/>
          </a:xfrm>
          <a:prstGeom prst="ellipse">
            <a:avLst/>
          </a:prstGeom>
        </p:spPr>
      </p:pic>
    </p:spTree>
    <p:extLst>
      <p:ext uri="{BB962C8B-B14F-4D97-AF65-F5344CB8AC3E}">
        <p14:creationId xmlns:p14="http://schemas.microsoft.com/office/powerpoint/2010/main" val="824065116"/>
      </p:ext>
    </p:extLst>
  </p:cSld>
  <p:clrMapOvr>
    <a:masterClrMapping/>
  </p:clrMapOvr>
  <mc:AlternateContent xmlns:mc="http://schemas.openxmlformats.org/markup-compatibility/2006" xmlns:p14="http://schemas.microsoft.com/office/powerpoint/2010/main">
    <mc:Choice Requires="p14">
      <p:transition spd="slow" p14:dur="2000" advTm="20223"/>
    </mc:Choice>
    <mc:Fallback xmlns="">
      <p:transition spd="slow" advTm="20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37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Generated image">
            <a:extLst>
              <a:ext uri="{FF2B5EF4-FFF2-40B4-BE49-F238E27FC236}">
                <a16:creationId xmlns:a16="http://schemas.microsoft.com/office/drawing/2014/main" id="{9E2B8563-531A-07AA-4A8B-10D2BCB343AC}"/>
              </a:ext>
            </a:extLst>
          </p:cNvPr>
          <p:cNvPicPr>
            <a:picLocks noChangeAspect="1"/>
          </p:cNvPicPr>
          <p:nvPr/>
        </p:nvPicPr>
        <p:blipFill>
          <a:blip r:embed="rId4"/>
          <a:stretch>
            <a:fillRect/>
          </a:stretch>
        </p:blipFill>
        <p:spPr>
          <a:xfrm>
            <a:off x="7126584" y="643467"/>
            <a:ext cx="3718686" cy="5571066"/>
          </a:xfrm>
          <a:prstGeom prst="rect">
            <a:avLst/>
          </a:prstGeom>
        </p:spPr>
      </p:pic>
      <p:sp>
        <p:nvSpPr>
          <p:cNvPr id="9" name="Rectangle 8">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enerated image">
            <a:extLst>
              <a:ext uri="{FF2B5EF4-FFF2-40B4-BE49-F238E27FC236}">
                <a16:creationId xmlns:a16="http://schemas.microsoft.com/office/drawing/2014/main" id="{F464B014-DC34-6F95-093B-C473DAE732B3}"/>
              </a:ext>
            </a:extLst>
          </p:cNvPr>
          <p:cNvPicPr>
            <a:picLocks noChangeAspect="1"/>
          </p:cNvPicPr>
          <p:nvPr/>
        </p:nvPicPr>
        <p:blipFill>
          <a:blip r:embed="rId5"/>
          <a:stretch>
            <a:fillRect/>
          </a:stretch>
        </p:blipFill>
        <p:spPr>
          <a:xfrm>
            <a:off x="641180" y="1716935"/>
            <a:ext cx="5129784" cy="3424130"/>
          </a:xfrm>
          <a:prstGeom prst="rect">
            <a:avLst/>
          </a:prstGeom>
        </p:spPr>
      </p:pic>
      <p:pic>
        <p:nvPicPr>
          <p:cNvPr id="4" name="Picture 3" descr="Generated image">
            <a:extLst>
              <a:ext uri="{FF2B5EF4-FFF2-40B4-BE49-F238E27FC236}">
                <a16:creationId xmlns:a16="http://schemas.microsoft.com/office/drawing/2014/main" id="{0C765B7F-66E0-BBCA-57DB-9BBBF0E06FDA}"/>
              </a:ext>
            </a:extLst>
          </p:cNvPr>
          <p:cNvPicPr>
            <a:picLocks noChangeAspect="1"/>
          </p:cNvPicPr>
          <p:nvPr/>
        </p:nvPicPr>
        <p:blipFill>
          <a:blip r:embed="rId5"/>
          <a:stretch>
            <a:fillRect/>
          </a:stretch>
        </p:blipFill>
        <p:spPr>
          <a:xfrm>
            <a:off x="7794763" y="8868327"/>
            <a:ext cx="3207302" cy="1619665"/>
          </a:xfrm>
          <a:prstGeom prst="rect">
            <a:avLst/>
          </a:prstGeom>
        </p:spPr>
      </p:pic>
      <p:pic>
        <p:nvPicPr>
          <p:cNvPr id="3" name="Recorded Sound">
            <a:hlinkClick r:id="" action="ppaction://media"/>
            <a:extLst>
              <a:ext uri="{FF2B5EF4-FFF2-40B4-BE49-F238E27FC236}">
                <a16:creationId xmlns:a16="http://schemas.microsoft.com/office/drawing/2014/main" id="{ABC52329-AEB3-98FC-3E0C-B989BD6EE5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20325" y="159756"/>
            <a:ext cx="487363" cy="487363"/>
          </a:xfrm>
          <a:prstGeom prst="rect">
            <a:avLst/>
          </a:prstGeom>
        </p:spPr>
      </p:pic>
    </p:spTree>
    <p:extLst>
      <p:ext uri="{BB962C8B-B14F-4D97-AF65-F5344CB8AC3E}">
        <p14:creationId xmlns:p14="http://schemas.microsoft.com/office/powerpoint/2010/main" val="4051310840"/>
      </p:ext>
    </p:extLst>
  </p:cSld>
  <p:clrMapOvr>
    <a:masterClrMapping/>
  </p:clrMapOvr>
  <mc:AlternateContent xmlns:mc="http://schemas.openxmlformats.org/markup-compatibility/2006" xmlns:p14="http://schemas.microsoft.com/office/powerpoint/2010/main">
    <mc:Choice Requires="p14">
      <p:transition spd="slow" p14:dur="2000" advTm="18813"/>
    </mc:Choice>
    <mc:Fallback xmlns="">
      <p:transition spd="slow" advTm="18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92E1A2-DBC6-8133-9698-E32B6313C2C1}"/>
              </a:ext>
            </a:extLst>
          </p:cNvPr>
          <p:cNvSpPr txBox="1"/>
          <p:nvPr/>
        </p:nvSpPr>
        <p:spPr>
          <a:xfrm>
            <a:off x="151359" y="194468"/>
            <a:ext cx="7084218"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rPr>
              <a:t>✨ Reflection on Get Set Goal</a:t>
            </a:r>
            <a:endParaRPr lang="en-US"/>
          </a:p>
          <a:p>
            <a:endParaRPr lang="en-GB">
              <a:ea typeface="+mn-lt"/>
              <a:cs typeface="+mn-lt"/>
            </a:endParaRPr>
          </a:p>
          <a:p>
            <a:r>
              <a:rPr lang="en-GB">
                <a:ea typeface="+mn-lt"/>
                <a:cs typeface="+mn-lt"/>
              </a:rPr>
              <a:t>Reflecting on </a:t>
            </a:r>
            <a:r>
              <a:rPr lang="en-GB" b="1">
                <a:ea typeface="+mn-lt"/>
                <a:cs typeface="+mn-lt"/>
              </a:rPr>
              <a:t>Get Set Goal (GSG)</a:t>
            </a:r>
            <a:r>
              <a:rPr lang="en-GB">
                <a:ea typeface="+mn-lt"/>
                <a:cs typeface="+mn-lt"/>
              </a:rPr>
              <a:t> highlights how valuable this service is for both students and the wider community. For students, it offers the chance to step outside the classroom and put theoretical knowledge into practice in real-world scenarios. Carrying out health checks, running workshops, and supporting individuals with their personal goals all help to build confidence and professional identity. </a:t>
            </a:r>
            <a:endParaRPr lang="en-GB">
              <a:ea typeface="Calibri"/>
              <a:cs typeface="Calibri"/>
            </a:endParaRPr>
          </a:p>
          <a:p>
            <a:endParaRPr lang="en-GB">
              <a:ea typeface="+mn-lt"/>
              <a:cs typeface="+mn-lt"/>
            </a:endParaRPr>
          </a:p>
          <a:p>
            <a:r>
              <a:rPr lang="en-GB">
                <a:ea typeface="+mn-lt"/>
                <a:cs typeface="+mn-lt"/>
              </a:rPr>
              <a:t>The service also encourages students to think about </a:t>
            </a:r>
            <a:r>
              <a:rPr lang="en-GB" b="1">
                <a:ea typeface="+mn-lt"/>
                <a:cs typeface="+mn-lt"/>
              </a:rPr>
              <a:t>holistic approaches to health</a:t>
            </a:r>
            <a:r>
              <a:rPr lang="en-GB">
                <a:ea typeface="+mn-lt"/>
                <a:cs typeface="+mn-lt"/>
              </a:rPr>
              <a:t>, where emotional wellbeing, lifestyle factors, and realistic goal setting are as important as clinical care. For many, this reflection demonstrates the value of preventative healthcare and early intervention, as small changes made with community members can have a long-lasting impact on their overall health and wellbeing.</a:t>
            </a:r>
          </a:p>
          <a:p>
            <a:endParaRPr lang="en-GB">
              <a:ea typeface="+mn-lt"/>
              <a:cs typeface="+mn-lt"/>
            </a:endParaRPr>
          </a:p>
          <a:p>
            <a:r>
              <a:rPr lang="en-GB">
                <a:ea typeface="+mn-lt"/>
                <a:cs typeface="+mn-lt"/>
              </a:rPr>
              <a:t> Through this journey, students often recognise their own personal growth, resilience, and adaptability, which are crucial qualities for future healthcare professionals.</a:t>
            </a:r>
            <a:endParaRPr lang="en-GB">
              <a:ea typeface="Calibri"/>
              <a:cs typeface="Calibri"/>
            </a:endParaRPr>
          </a:p>
          <a:p>
            <a:br>
              <a:rPr lang="en-US"/>
            </a:br>
            <a:endParaRPr lang="en-US"/>
          </a:p>
          <a:p>
            <a:endParaRPr lang="en-GB">
              <a:ea typeface="Calibri"/>
              <a:cs typeface="Calibri"/>
            </a:endParaRPr>
          </a:p>
        </p:txBody>
      </p:sp>
      <p:pic>
        <p:nvPicPr>
          <p:cNvPr id="2" name="Picture 1" descr="Generated image">
            <a:extLst>
              <a:ext uri="{FF2B5EF4-FFF2-40B4-BE49-F238E27FC236}">
                <a16:creationId xmlns:a16="http://schemas.microsoft.com/office/drawing/2014/main" id="{9E0812E2-7EC1-97DD-96A8-8BB782C76FB3}"/>
              </a:ext>
            </a:extLst>
          </p:cNvPr>
          <p:cNvPicPr>
            <a:picLocks noChangeAspect="1"/>
          </p:cNvPicPr>
          <p:nvPr/>
        </p:nvPicPr>
        <p:blipFill>
          <a:blip r:embed="rId4"/>
          <a:stretch>
            <a:fillRect/>
          </a:stretch>
        </p:blipFill>
        <p:spPr>
          <a:xfrm>
            <a:off x="8053613" y="1215199"/>
            <a:ext cx="3456609" cy="5179392"/>
          </a:xfrm>
          <a:prstGeom prst="rect">
            <a:avLst/>
          </a:prstGeom>
        </p:spPr>
      </p:pic>
      <p:pic>
        <p:nvPicPr>
          <p:cNvPr id="3" name="Recorded Sound">
            <a:hlinkClick r:id="" action="ppaction://media"/>
            <a:extLst>
              <a:ext uri="{FF2B5EF4-FFF2-40B4-BE49-F238E27FC236}">
                <a16:creationId xmlns:a16="http://schemas.microsoft.com/office/drawing/2014/main" id="{9379B0DA-0350-F92E-4ECA-F8EFFE448D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04325" y="297391"/>
            <a:ext cx="487363" cy="487363"/>
          </a:xfrm>
          <a:prstGeom prst="rect">
            <a:avLst/>
          </a:prstGeom>
        </p:spPr>
      </p:pic>
    </p:spTree>
    <p:extLst>
      <p:ext uri="{BB962C8B-B14F-4D97-AF65-F5344CB8AC3E}">
        <p14:creationId xmlns:p14="http://schemas.microsoft.com/office/powerpoint/2010/main" val="481346019"/>
      </p:ext>
    </p:extLst>
  </p:cSld>
  <p:clrMapOvr>
    <a:masterClrMapping/>
  </p:clrMapOvr>
  <mc:AlternateContent xmlns:mc="http://schemas.openxmlformats.org/markup-compatibility/2006" xmlns:p14="http://schemas.microsoft.com/office/powerpoint/2010/main">
    <mc:Choice Requires="p14">
      <p:transition spd="slow" p14:dur="2000" advTm="19153"/>
    </mc:Choice>
    <mc:Fallback xmlns="">
      <p:transition spd="slow" advTm="191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2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1B9492-428D-CE8C-92BB-036D530FD4BC}"/>
              </a:ext>
            </a:extLst>
          </p:cNvPr>
          <p:cNvSpPr txBox="1"/>
          <p:nvPr/>
        </p:nvSpPr>
        <p:spPr>
          <a:xfrm>
            <a:off x="165045" y="367452"/>
            <a:ext cx="391756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ea typeface="Calibri"/>
                <a:cs typeface="Calibri"/>
              </a:rPr>
              <a:t>The Future of Community Healthcare</a:t>
            </a:r>
          </a:p>
        </p:txBody>
      </p:sp>
      <p:grpSp>
        <p:nvGrpSpPr>
          <p:cNvPr id="3" name="Group 2">
            <a:extLst>
              <a:ext uri="{FF2B5EF4-FFF2-40B4-BE49-F238E27FC236}">
                <a16:creationId xmlns:a16="http://schemas.microsoft.com/office/drawing/2014/main" id="{9F3BAF0B-C6BD-9B6D-9FC8-153A82B176DA}"/>
              </a:ext>
            </a:extLst>
          </p:cNvPr>
          <p:cNvGrpSpPr/>
          <p:nvPr/>
        </p:nvGrpSpPr>
        <p:grpSpPr>
          <a:xfrm>
            <a:off x="4284870" y="242957"/>
            <a:ext cx="4251740" cy="6372087"/>
            <a:chOff x="4284870" y="242957"/>
            <a:chExt cx="4251740" cy="6372087"/>
          </a:xfrm>
        </p:grpSpPr>
        <p:pic>
          <p:nvPicPr>
            <p:cNvPr id="6" name="Picture 5" descr="Generated image">
              <a:extLst>
                <a:ext uri="{FF2B5EF4-FFF2-40B4-BE49-F238E27FC236}">
                  <a16:creationId xmlns:a16="http://schemas.microsoft.com/office/drawing/2014/main" id="{5EBCA9E4-433D-6C66-33B9-F4C5489E0805}"/>
                </a:ext>
              </a:extLst>
            </p:cNvPr>
            <p:cNvPicPr>
              <a:picLocks noChangeAspect="1"/>
            </p:cNvPicPr>
            <p:nvPr/>
          </p:nvPicPr>
          <p:blipFill>
            <a:blip r:embed="rId4"/>
            <a:stretch>
              <a:fillRect/>
            </a:stretch>
          </p:blipFill>
          <p:spPr>
            <a:xfrm>
              <a:off x="4284870" y="242957"/>
              <a:ext cx="4251740" cy="6372087"/>
            </a:xfrm>
            <a:prstGeom prst="rect">
              <a:avLst/>
            </a:prstGeom>
          </p:spPr>
        </p:pic>
        <p:sp>
          <p:nvSpPr>
            <p:cNvPr id="7" name="Rectangle 6">
              <a:extLst>
                <a:ext uri="{FF2B5EF4-FFF2-40B4-BE49-F238E27FC236}">
                  <a16:creationId xmlns:a16="http://schemas.microsoft.com/office/drawing/2014/main" id="{651790C4-1B03-464A-5F2E-DA468219100A}"/>
                </a:ext>
              </a:extLst>
            </p:cNvPr>
            <p:cNvSpPr/>
            <p:nvPr/>
          </p:nvSpPr>
          <p:spPr>
            <a:xfrm>
              <a:off x="4626864" y="1048512"/>
              <a:ext cx="3505200" cy="2103120"/>
            </a:xfrm>
            <a:prstGeom prst="rect">
              <a:avLst/>
            </a:prstGeom>
            <a:solidFill>
              <a:srgbClr val="FFF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8EEE348F-F471-9D6B-F61D-3C4FA2BDF0E5}"/>
              </a:ext>
            </a:extLst>
          </p:cNvPr>
          <p:cNvSpPr txBox="1"/>
          <p:nvPr/>
        </p:nvSpPr>
        <p:spPr>
          <a:xfrm>
            <a:off x="4626864" y="1189954"/>
            <a:ext cx="3505200" cy="2246769"/>
          </a:xfrm>
          <a:prstGeom prst="rect">
            <a:avLst/>
          </a:prstGeom>
          <a:noFill/>
        </p:spPr>
        <p:txBody>
          <a:bodyPr wrap="square" rtlCol="0">
            <a:spAutoFit/>
          </a:bodyPr>
          <a:lstStyle/>
          <a:p>
            <a:pPr algn="just"/>
            <a:r>
              <a:rPr lang="en-GB" sz="1400">
                <a:solidFill>
                  <a:srgbClr val="283B46"/>
                </a:solidFill>
                <a:latin typeface="Aptos SemiBold" panose="020F0502020204030204" pitchFamily="34" charset="0"/>
              </a:rPr>
              <a:t>Looking ahead, with the growing need for community-based health care the service is expanding through partnerships with local organisations, schools and community groups. This allows Get Set Goal to reach more people, support more diverse populations and continue its mission of preventative healthcare and community empowerment. </a:t>
            </a:r>
          </a:p>
          <a:p>
            <a:pPr algn="just"/>
            <a:endParaRPr lang="en-GB" sz="1400">
              <a:solidFill>
                <a:srgbClr val="283B46"/>
              </a:solidFill>
              <a:latin typeface="Aptos SemiBold" panose="020F0502020204030204" pitchFamily="34" charset="0"/>
            </a:endParaRPr>
          </a:p>
        </p:txBody>
      </p:sp>
      <p:pic>
        <p:nvPicPr>
          <p:cNvPr id="10" name="Recorded Sound">
            <a:hlinkClick r:id="" action="ppaction://media"/>
            <a:extLst>
              <a:ext uri="{FF2B5EF4-FFF2-40B4-BE49-F238E27FC236}">
                <a16:creationId xmlns:a16="http://schemas.microsoft.com/office/drawing/2014/main" id="{0DA7A1FF-BBA3-E464-D655-2F006DEE2B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97000" y="3979025"/>
            <a:ext cx="406400" cy="406400"/>
          </a:xfrm>
          <a:prstGeom prst="rect">
            <a:avLst/>
          </a:prstGeom>
        </p:spPr>
      </p:pic>
    </p:spTree>
    <p:extLst>
      <p:ext uri="{BB962C8B-B14F-4D97-AF65-F5344CB8AC3E}">
        <p14:creationId xmlns:p14="http://schemas.microsoft.com/office/powerpoint/2010/main" val="1938759663"/>
      </p:ext>
    </p:extLst>
  </p:cSld>
  <p:clrMapOvr>
    <a:masterClrMapping/>
  </p:clrMapOvr>
  <mc:AlternateContent xmlns:mc="http://schemas.openxmlformats.org/markup-compatibility/2006" xmlns:p14="http://schemas.microsoft.com/office/powerpoint/2010/main">
    <mc:Choice Requires="p14">
      <p:transition spd="slow" p14:dur="2000" advTm="39149"/>
    </mc:Choice>
    <mc:Fallback xmlns="">
      <p:transition spd="slow" advTm="39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1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CE28AD875CD847862F07E46BA7D8FC" ma:contentTypeVersion="18" ma:contentTypeDescription="Create a new document." ma:contentTypeScope="" ma:versionID="38e286b7cf1e8dc3d49e9fe6c3ffc9e6">
  <xsd:schema xmlns:xsd="http://www.w3.org/2001/XMLSchema" xmlns:xs="http://www.w3.org/2001/XMLSchema" xmlns:p="http://schemas.microsoft.com/office/2006/metadata/properties" xmlns:ns2="8d661810-c4ab-4b47-919b-2df18977505e" xmlns:ns3="b50436b7-5509-4e14-a9c5-51d271efe2aa" targetNamespace="http://schemas.microsoft.com/office/2006/metadata/properties" ma:root="true" ma:fieldsID="1a2119f39965713fdd4f381f41631196" ns2:_="" ns3:_="">
    <xsd:import namespace="8d661810-c4ab-4b47-919b-2df18977505e"/>
    <xsd:import namespace="b50436b7-5509-4e14-a9c5-51d271efe2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SearchProperties" minOccurs="0"/>
                <xsd:element ref="ns2:MediaServiceObjectDetectorVersion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661810-c4ab-4b47-919b-2df1897750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3035b0a-854a-4967-9374-aa801ec28e1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0436b7-5509-4e14-a9c5-51d271efe2a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7407a5c-7a04-4394-9c56-cc447c9bd93a}" ma:internalName="TaxCatchAll" ma:showField="CatchAllData" ma:web="b50436b7-5509-4e14-a9c5-51d271efe2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50436b7-5509-4e14-a9c5-51d271efe2aa" xsi:nil="true"/>
    <lcf76f155ced4ddcb4097134ff3c332f xmlns="8d661810-c4ab-4b47-919b-2df1897750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926CB6-C71B-4DCD-843A-76B2BC00ABB8}">
  <ds:schemaRefs>
    <ds:schemaRef ds:uri="8d661810-c4ab-4b47-919b-2df18977505e"/>
    <ds:schemaRef ds:uri="b50436b7-5509-4e14-a9c5-51d271efe2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CD3136D-875C-42A5-B561-87B97C3F518E}">
  <ds:schemaRefs>
    <ds:schemaRef ds:uri="http://schemas.microsoft.com/sharepoint/v3/contenttype/forms"/>
  </ds:schemaRefs>
</ds:datastoreItem>
</file>

<file path=customXml/itemProps3.xml><?xml version="1.0" encoding="utf-8"?>
<ds:datastoreItem xmlns:ds="http://schemas.openxmlformats.org/officeDocument/2006/customXml" ds:itemID="{A33BA2FB-47AC-4BB4-A65F-A514221F8DD9}">
  <ds:schemaRefs>
    <ds:schemaRef ds:uri="8d661810-c4ab-4b47-919b-2df18977505e"/>
    <ds:schemaRef ds:uri="b50436b7-5509-4e14-a9c5-51d271efe2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52e9fda-0691-4585-bdfc-5ccae1ce1890}" enabled="0" method="" siteId="{b52e9fda-0691-4585-bdfc-5ccae1ce1890}" removed="1"/>
</clbl:labelList>
</file>

<file path=docProps/app.xml><?xml version="1.0" encoding="utf-8"?>
<Properties xmlns="http://schemas.openxmlformats.org/officeDocument/2006/extended-properties" xmlns:vt="http://schemas.openxmlformats.org/officeDocument/2006/docPropsVTypes">
  <TotalTime>4</TotalTime>
  <Words>463</Words>
  <Application>Microsoft Office PowerPoint</Application>
  <PresentationFormat>Widescreen</PresentationFormat>
  <Paragraphs>44</Paragraphs>
  <Slides>8</Slides>
  <Notes>1</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SemiBold</vt:lpstr>
      <vt:lpstr>Arial</vt:lpstr>
      <vt:lpstr>Calibri</vt:lpstr>
      <vt:lpstr>Calibri Light</vt:lpstr>
      <vt:lpstr>Office Theme</vt:lpstr>
      <vt:lpstr>Get Set Goal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Huddersfield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Whitehead</dc:creator>
  <cp:lastModifiedBy>DUNNING, Jessica (NHS WEST YORKSHIRE ICB - 03R)</cp:lastModifiedBy>
  <cp:revision>3</cp:revision>
  <cp:lastPrinted>2025-10-28T13:52:23Z</cp:lastPrinted>
  <dcterms:created xsi:type="dcterms:W3CDTF">2022-06-07T10:33:47Z</dcterms:created>
  <dcterms:modified xsi:type="dcterms:W3CDTF">2025-11-18T16:22:51Z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0x0101001ACE28AD875CD847862F07E46BA7D8FC</vt:lpwstr>
  </property>
  <property fmtid="{D5CDD505-2E9C-101B-9397-08002B2CF9AE}" pid="3" name="MediaServiceImageTags">
    <vt:lpwstr/>
  </property>
</Properties>
</file>